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2" r:id="rId2"/>
  </p:sldMasterIdLst>
  <p:notesMasterIdLst>
    <p:notesMasterId r:id="rId24"/>
  </p:notesMasterIdLst>
  <p:sldIdLst>
    <p:sldId id="256" r:id="rId3"/>
    <p:sldId id="267" r:id="rId4"/>
    <p:sldId id="270" r:id="rId5"/>
    <p:sldId id="271" r:id="rId6"/>
    <p:sldId id="259" r:id="rId7"/>
    <p:sldId id="272" r:id="rId8"/>
    <p:sldId id="273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4" r:id="rId18"/>
    <p:sldId id="262" r:id="rId19"/>
    <p:sldId id="269" r:id="rId20"/>
    <p:sldId id="286" r:id="rId21"/>
    <p:sldId id="285" r:id="rId22"/>
    <p:sldId id="28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80"/>
    <a:srgbClr val="0000FF"/>
    <a:srgbClr val="660066"/>
    <a:srgbClr val="000000"/>
    <a:srgbClr val="67217A"/>
    <a:srgbClr val="8037B7"/>
    <a:srgbClr val="FFFFFF"/>
    <a:srgbClr val="0095CC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>
        <p:scale>
          <a:sx n="100" d="100"/>
          <a:sy n="100" d="100"/>
        </p:scale>
        <p:origin x="1380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D5D72B-4A80-49F9-BFDA-C9552F220960}" type="datetimeFigureOut">
              <a:rPr lang="pt-BR" smtClean="0"/>
              <a:t>20/06/2019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16EDED-A3D5-4DB0-92D7-4A78EB9C800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632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rgbClr val="672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dirty="0" err="1"/>
              <a:t>ahuheuaheua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6/20/2019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778" y="3977096"/>
            <a:ext cx="11500591" cy="1404915"/>
          </a:xfrm>
          <a:prstGeom prst="rect">
            <a:avLst/>
          </a:prstGeom>
          <a:noFill/>
        </p:spPr>
        <p:txBody>
          <a:bodyPr lIns="107536" tIns="80653" rIns="107536" bIns="80653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lang="en-US" dirty="0"/>
              <a:t>//Title</a:t>
            </a:r>
          </a:p>
          <a:p>
            <a:pPr lvl="0"/>
            <a:r>
              <a:rPr lang="en-US" dirty="0"/>
              <a:t>//Group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61973" y="2618761"/>
            <a:ext cx="11490796" cy="1162564"/>
          </a:xfrm>
          <a:prstGeom prst="rect">
            <a:avLst/>
          </a:prstGeom>
          <a:noFill/>
        </p:spPr>
        <p:txBody>
          <a:bodyPr lIns="107536" tIns="67211" rIns="107536" bIns="67211" anchor="t" anchorCtr="0"/>
          <a:lstStyle>
            <a:lvl1pPr>
              <a:defRPr sz="73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Connect("Name");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8" y="513162"/>
            <a:ext cx="1426504" cy="30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4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a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778" y="3977096"/>
            <a:ext cx="11500591" cy="1404915"/>
          </a:xfrm>
          <a:prstGeom prst="rect">
            <a:avLst/>
          </a:prstGeom>
          <a:noFill/>
        </p:spPr>
        <p:txBody>
          <a:bodyPr lIns="107536" tIns="80653" rIns="107536" bIns="80653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lang="en-US" dirty="0"/>
              <a:t>//Title</a:t>
            </a:r>
          </a:p>
          <a:p>
            <a:pPr lvl="0"/>
            <a:r>
              <a:rPr lang="en-US" dirty="0"/>
              <a:t>//Group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61973" y="2618761"/>
            <a:ext cx="11490796" cy="1162564"/>
          </a:xfrm>
          <a:prstGeom prst="rect">
            <a:avLst/>
          </a:prstGeom>
          <a:noFill/>
        </p:spPr>
        <p:txBody>
          <a:bodyPr lIns="107536" tIns="67211" rIns="107536" bIns="67211" anchor="t" anchorCtr="0"/>
          <a:lstStyle>
            <a:lvl1pPr>
              <a:defRPr sz="73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Connect("Name");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8" y="513162"/>
            <a:ext cx="1426504" cy="30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285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Ha Tit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778" y="3977096"/>
            <a:ext cx="11500591" cy="1404915"/>
          </a:xfrm>
          <a:prstGeom prst="rect">
            <a:avLst/>
          </a:prstGeom>
          <a:noFill/>
        </p:spPr>
        <p:txBody>
          <a:bodyPr lIns="107536" tIns="80653" rIns="107536" bIns="80653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lang="en-US" dirty="0"/>
              <a:t>//Title</a:t>
            </a:r>
          </a:p>
          <a:p>
            <a:pPr lvl="0"/>
            <a:r>
              <a:rPr lang="en-US" dirty="0"/>
              <a:t>//Group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61973" y="2618761"/>
            <a:ext cx="11490796" cy="1162564"/>
          </a:xfrm>
          <a:prstGeom prst="rect">
            <a:avLst/>
          </a:prstGeom>
          <a:noFill/>
        </p:spPr>
        <p:txBody>
          <a:bodyPr lIns="107536" tIns="67211" rIns="107536" bIns="67211" anchor="t" anchorCtr="0"/>
          <a:lstStyle>
            <a:lvl1pPr>
              <a:defRPr sz="73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Connect("Name");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8" y="513162"/>
            <a:ext cx="1426504" cy="30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17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anHa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778" y="3977096"/>
            <a:ext cx="11500591" cy="1404915"/>
          </a:xfrm>
          <a:prstGeom prst="rect">
            <a:avLst/>
          </a:prstGeom>
          <a:noFill/>
        </p:spPr>
        <p:txBody>
          <a:bodyPr lIns="107536" tIns="80653" rIns="107536" bIns="80653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lang="en-US" dirty="0"/>
              <a:t>//Title</a:t>
            </a:r>
          </a:p>
          <a:p>
            <a:pPr lvl="0"/>
            <a:r>
              <a:rPr lang="en-US" dirty="0"/>
              <a:t>//Group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61973" y="2618761"/>
            <a:ext cx="11490796" cy="1162564"/>
          </a:xfrm>
          <a:prstGeom prst="rect">
            <a:avLst/>
          </a:prstGeom>
          <a:noFill/>
        </p:spPr>
        <p:txBody>
          <a:bodyPr lIns="107536" tIns="67211" rIns="107536" bIns="67211" anchor="t" anchorCtr="0"/>
          <a:lstStyle>
            <a:lvl1pPr>
              <a:defRPr sz="73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Connect("Name");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8" y="513162"/>
            <a:ext cx="1426504" cy="30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70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Gu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778" y="3977096"/>
            <a:ext cx="11500591" cy="1404915"/>
          </a:xfrm>
          <a:prstGeom prst="rect">
            <a:avLst/>
          </a:prstGeom>
          <a:noFill/>
        </p:spPr>
        <p:txBody>
          <a:bodyPr lIns="107536" tIns="80653" rIns="107536" bIns="80653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lang="en-US" dirty="0"/>
              <a:t>//Title</a:t>
            </a:r>
          </a:p>
          <a:p>
            <a:pPr lvl="0"/>
            <a:r>
              <a:rPr lang="en-US" dirty="0"/>
              <a:t>//Group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61973" y="2618761"/>
            <a:ext cx="11490796" cy="1162564"/>
          </a:xfrm>
          <a:prstGeom prst="rect">
            <a:avLst/>
          </a:prstGeom>
          <a:noFill/>
        </p:spPr>
        <p:txBody>
          <a:bodyPr lIns="107536" tIns="67211" rIns="107536" bIns="67211" anchor="t" anchorCtr="0"/>
          <a:lstStyle>
            <a:lvl1pPr>
              <a:defRPr sz="73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Connect("Name");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8" y="513162"/>
            <a:ext cx="1426504" cy="30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565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Break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81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Breaker</a:t>
            </a:r>
          </a:p>
        </p:txBody>
      </p:sp>
    </p:spTree>
    <p:extLst>
      <p:ext uri="{BB962C8B-B14F-4D97-AF65-F5344CB8AC3E}">
        <p14:creationId xmlns:p14="http://schemas.microsoft.com/office/powerpoint/2010/main" val="591408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a Break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81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Breaker</a:t>
            </a:r>
          </a:p>
        </p:txBody>
      </p:sp>
    </p:spTree>
    <p:extLst>
      <p:ext uri="{BB962C8B-B14F-4D97-AF65-F5344CB8AC3E}">
        <p14:creationId xmlns:p14="http://schemas.microsoft.com/office/powerpoint/2010/main" val="740558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Ha Break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81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Breaker</a:t>
            </a:r>
          </a:p>
        </p:txBody>
      </p:sp>
    </p:spTree>
    <p:extLst>
      <p:ext uri="{BB962C8B-B14F-4D97-AF65-F5344CB8AC3E}">
        <p14:creationId xmlns:p14="http://schemas.microsoft.com/office/powerpoint/2010/main" val="612598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anHa Break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81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Breaker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455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Gu Break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81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Breaker</a:t>
            </a:r>
          </a:p>
        </p:txBody>
      </p:sp>
    </p:spTree>
    <p:extLst>
      <p:ext uri="{BB962C8B-B14F-4D97-AF65-F5344CB8AC3E}">
        <p14:creationId xmlns:p14="http://schemas.microsoft.com/office/powerpoint/2010/main" val="101321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Blank Acc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3628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a Blank Acc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0837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Ha Blank Acc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33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anHa Blank Acc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6097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Gu Blank Acc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194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ma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6" y="1778409"/>
            <a:ext cx="11467744" cy="1649683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2400">
                <a:solidFill>
                  <a:srgbClr val="616161"/>
                </a:solidFill>
                <a:latin typeface="Segoe UI Light"/>
                <a:cs typeface="Segoe UI Light"/>
              </a:defRPr>
            </a:lvl1pPr>
            <a:lvl2pPr marL="867004" indent="-333465">
              <a:buFont typeface="Lucida Grande"/>
              <a:buChar char="—"/>
              <a:defRPr sz="1867">
                <a:solidFill>
                  <a:srgbClr val="616161"/>
                </a:solidFill>
                <a:latin typeface="Segoe UI Light"/>
                <a:cs typeface="Segoe UI Light"/>
              </a:defRPr>
            </a:lvl2pPr>
            <a:lvl3pPr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3pPr>
            <a:lvl4pPr marL="1867393" indent="-266771">
              <a:buFont typeface="Lucida Grande"/>
              <a:buChar char="—"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4pPr>
            <a:lvl5pPr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9019" y="289517"/>
            <a:ext cx="11467743" cy="8996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1616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389819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744272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6/20/2019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96DFF08F-DC6B-4601-B491-B0F83F6DD2DA}" type="datetimeFigureOut">
              <a:rPr lang="en-US" dirty="0"/>
              <a:pPr/>
              <a:t>6/20/2019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672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184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</p:sldLayoutIdLst>
  <p:hf hdr="0" dt="0"/>
  <p:txStyles>
    <p:titleStyle>
      <a:lvl1pPr algn="l" defTabSz="913937" rtl="0" eaLnBrk="1" latinLnBrk="0" hangingPunct="1">
        <a:lnSpc>
          <a:spcPct val="90000"/>
        </a:lnSpc>
        <a:spcBef>
          <a:spcPct val="0"/>
        </a:spcBef>
        <a:buNone/>
        <a:defRPr lang="en-US" sz="5200" b="0" kern="1200" cap="none" spc="-100" baseline="0" dirty="0">
          <a:ln w="3175">
            <a:noFill/>
          </a:ln>
          <a:solidFill>
            <a:srgbClr val="616161"/>
          </a:solidFill>
          <a:effectLst/>
          <a:latin typeface="Segoe UI Light"/>
          <a:ea typeface="+mn-ea"/>
          <a:cs typeface="Segoe ui light (Headings)"/>
        </a:defRPr>
      </a:lvl1pPr>
    </p:titleStyle>
    <p:bodyStyle>
      <a:lvl1pPr marL="400157" indent="-400157" algn="l" defTabSz="533541" rtl="0" eaLnBrk="1" latinLnBrk="0" hangingPunct="1">
        <a:spcBef>
          <a:spcPct val="20000"/>
        </a:spcBef>
        <a:buFont typeface="Arial"/>
        <a:buChar char="•"/>
        <a:defRPr sz="1733" kern="1200">
          <a:solidFill>
            <a:schemeClr val="tx1"/>
          </a:solidFill>
          <a:latin typeface="Segoe"/>
          <a:ea typeface="+mn-ea"/>
          <a:cs typeface="Segoe"/>
        </a:defRPr>
      </a:lvl1pPr>
      <a:lvl2pPr marL="867004" indent="-333465" algn="l" defTabSz="533541" rtl="0" eaLnBrk="1" latinLnBrk="0" hangingPunct="1">
        <a:spcBef>
          <a:spcPct val="20000"/>
        </a:spcBef>
        <a:buFont typeface="Arial"/>
        <a:buChar char="–"/>
        <a:defRPr sz="1733" kern="1200">
          <a:solidFill>
            <a:schemeClr val="tx1"/>
          </a:solidFill>
          <a:latin typeface="Segoe"/>
          <a:ea typeface="+mn-ea"/>
          <a:cs typeface="Segoe"/>
        </a:defRPr>
      </a:lvl2pPr>
      <a:lvl3pPr marL="1333852" indent="-266771" algn="l" defTabSz="533541" rtl="0" eaLnBrk="1" latinLnBrk="0" hangingPunct="1">
        <a:spcBef>
          <a:spcPct val="20000"/>
        </a:spcBef>
        <a:buFont typeface="Arial"/>
        <a:buChar char="•"/>
        <a:defRPr sz="1733" kern="1200">
          <a:solidFill>
            <a:schemeClr val="tx1"/>
          </a:solidFill>
          <a:latin typeface="Segoe"/>
          <a:ea typeface="+mn-ea"/>
          <a:cs typeface="Segoe"/>
        </a:defRPr>
      </a:lvl3pPr>
      <a:lvl4pPr marL="1867393" indent="-266771" algn="l" defTabSz="533541" rtl="0" eaLnBrk="1" latinLnBrk="0" hangingPunct="1">
        <a:spcBef>
          <a:spcPct val="20000"/>
        </a:spcBef>
        <a:buFont typeface="Arial"/>
        <a:buChar char="–"/>
        <a:defRPr sz="1733" kern="1200">
          <a:solidFill>
            <a:schemeClr val="tx1"/>
          </a:solidFill>
          <a:latin typeface="Segoe"/>
          <a:ea typeface="+mn-ea"/>
          <a:cs typeface="Segoe"/>
        </a:defRPr>
      </a:lvl4pPr>
      <a:lvl5pPr marL="2400935" indent="-266771" algn="l" defTabSz="533541" rtl="0" eaLnBrk="1" latinLnBrk="0" hangingPunct="1">
        <a:spcBef>
          <a:spcPct val="20000"/>
        </a:spcBef>
        <a:buFont typeface="Arial"/>
        <a:buChar char="»"/>
        <a:defRPr sz="1733" kern="1200">
          <a:solidFill>
            <a:schemeClr val="tx1"/>
          </a:solidFill>
          <a:latin typeface="Segoe"/>
          <a:ea typeface="+mn-ea"/>
          <a:cs typeface="Segoe"/>
        </a:defRPr>
      </a:lvl5pPr>
      <a:lvl6pPr marL="2934477" indent="-266771" algn="l" defTabSz="533541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468017" indent="-266771" algn="l" defTabSz="533541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01559" indent="-266771" algn="l" defTabSz="533541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535099" indent="-266771" algn="l" defTabSz="533541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33541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533541" algn="l" defTabSz="533541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067083" algn="l" defTabSz="533541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600624" algn="l" defTabSz="533541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134165" algn="l" defTabSz="533541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667705" algn="l" defTabSz="533541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201247" algn="l" defTabSz="533541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3734788" algn="l" defTabSz="533541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4268328" algn="l" defTabSz="533541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ogin.windows.net/common/.well-known/openid-configuration" TargetMode="External"/><Relationship Id="rId2" Type="http://schemas.openxmlformats.org/officeDocument/2006/relationships/hyperlink" Target="https://accounts.google.com/.well-known/openid-configuration?callback=JSON_CALLBACK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ogin.salesforce.com/.well-known/openid-configuration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runobrito.net.br/jwt-cookies-oauth-bearer/" TargetMode="External"/><Relationship Id="rId3" Type="http://schemas.openxmlformats.org/officeDocument/2006/relationships/hyperlink" Target="https://tools.ietf.org/html/rfc6750" TargetMode="External"/><Relationship Id="rId7" Type="http://schemas.openxmlformats.org/officeDocument/2006/relationships/hyperlink" Target="https://www.brunobrito.net.br/oauth2/" TargetMode="External"/><Relationship Id="rId2" Type="http://schemas.openxmlformats.org/officeDocument/2006/relationships/hyperlink" Target="http://docs.identityserver.io/en/lates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ols.ietf.org/html/rfc7517" TargetMode="External"/><Relationship Id="rId5" Type="http://schemas.openxmlformats.org/officeDocument/2006/relationships/hyperlink" Target="https://tools.ietf.org/html/rfc6749" TargetMode="External"/><Relationship Id="rId4" Type="http://schemas.openxmlformats.org/officeDocument/2006/relationships/hyperlink" Target="https://tools.ietf.org/html/rfc7516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6838" y="5051716"/>
            <a:ext cx="7772400" cy="1463040"/>
          </a:xfrm>
        </p:spPr>
        <p:txBody>
          <a:bodyPr>
            <a:normAutofit/>
          </a:bodyPr>
          <a:lstStyle/>
          <a:p>
            <a:pPr algn="l"/>
            <a:r>
              <a:rPr lang="pt-BR" sz="4400" spc="-150" dirty="0">
                <a:latin typeface="+mn-lt"/>
              </a:rPr>
              <a:t>Bruno brito</a:t>
            </a:r>
            <a:br>
              <a:rPr lang="pt-BR" sz="4400" spc="-150" dirty="0">
                <a:latin typeface="+mn-lt"/>
              </a:rPr>
            </a:br>
            <a:r>
              <a:rPr lang="pt-BR" sz="3000" spc="-150" dirty="0">
                <a:latin typeface="+mn-lt"/>
              </a:rPr>
              <a:t>bhdebrito@gmail.com</a:t>
            </a:r>
          </a:p>
        </p:txBody>
      </p:sp>
      <p:sp>
        <p:nvSpPr>
          <p:cNvPr id="6" name="Retângulo 5"/>
          <p:cNvSpPr/>
          <p:nvPr/>
        </p:nvSpPr>
        <p:spPr>
          <a:xfrm>
            <a:off x="274018" y="105170"/>
            <a:ext cx="1134283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9600" dirty="0">
                <a:solidFill>
                  <a:schemeClr val="bg1"/>
                </a:solidFill>
                <a:latin typeface="+mj-lt"/>
              </a:rPr>
              <a:t>Criando APIs Seguras com JWT &amp; </a:t>
            </a:r>
            <a:br>
              <a:rPr lang="pt-BR" sz="9600" dirty="0">
                <a:solidFill>
                  <a:schemeClr val="bg1"/>
                </a:solidFill>
                <a:latin typeface="+mj-lt"/>
              </a:rPr>
            </a:br>
            <a:r>
              <a:rPr lang="pt-BR" sz="9600" dirty="0" err="1">
                <a:solidFill>
                  <a:schemeClr val="bg1"/>
                </a:solidFill>
                <a:latin typeface="+mj-lt"/>
              </a:rPr>
              <a:t>Identity</a:t>
            </a:r>
            <a:r>
              <a:rPr lang="pt-BR" sz="9600" dirty="0">
                <a:solidFill>
                  <a:schemeClr val="bg1"/>
                </a:solidFill>
                <a:latin typeface="+mj-lt"/>
              </a:rPr>
              <a:t> Server v4</a:t>
            </a:r>
          </a:p>
        </p:txBody>
      </p:sp>
      <p:cxnSp>
        <p:nvCxnSpPr>
          <p:cNvPr id="7" name="Straight Connector 7"/>
          <p:cNvCxnSpPr/>
          <p:nvPr/>
        </p:nvCxnSpPr>
        <p:spPr>
          <a:xfrm flipV="1">
            <a:off x="6618055" y="5326036"/>
            <a:ext cx="0" cy="914400"/>
          </a:xfrm>
          <a:prstGeom prst="line">
            <a:avLst/>
          </a:prstGeom>
          <a:ln w="19050">
            <a:solidFill>
              <a:srgbClr val="672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r="18374"/>
          <a:stretch/>
        </p:blipFill>
        <p:spPr>
          <a:xfrm>
            <a:off x="6929448" y="5421302"/>
            <a:ext cx="4901069" cy="723867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9775595" y="6380946"/>
            <a:ext cx="24886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b="1" dirty="0">
                <a:solidFill>
                  <a:srgbClr val="6721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#VSSUMMIT</a:t>
            </a:r>
          </a:p>
        </p:txBody>
      </p:sp>
    </p:spTree>
    <p:extLst>
      <p:ext uri="{BB962C8B-B14F-4D97-AF65-F5344CB8AC3E}">
        <p14:creationId xmlns:p14="http://schemas.microsoft.com/office/powerpoint/2010/main" val="1694233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A4885-D4DB-4140-9106-14ED70818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IdentityServer4</a:t>
            </a:r>
          </a:p>
        </p:txBody>
      </p:sp>
      <p:sp>
        <p:nvSpPr>
          <p:cNvPr id="3" name="Retângulo 3">
            <a:extLst>
              <a:ext uri="{FF2B5EF4-FFF2-40B4-BE49-F238E27FC236}">
                <a16:creationId xmlns:a16="http://schemas.microsoft.com/office/drawing/2014/main" id="{339D15EB-9F94-4D74-976E-0305B73B17CF}"/>
              </a:ext>
            </a:extLst>
          </p:cNvPr>
          <p:cNvSpPr/>
          <p:nvPr/>
        </p:nvSpPr>
        <p:spPr>
          <a:xfrm>
            <a:off x="1024128" y="1989416"/>
            <a:ext cx="8899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É um provedor OIDC. Implementa os protocolos OIDC e OAuth2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9F1F09-90D2-4FD6-8E1B-8EA71296B963}"/>
              </a:ext>
            </a:extLst>
          </p:cNvPr>
          <p:cNvSpPr txBox="1"/>
          <p:nvPr/>
        </p:nvSpPr>
        <p:spPr>
          <a:xfrm>
            <a:off x="1024128" y="3096000"/>
            <a:ext cx="418332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SSO &amp; Out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400" dirty="0" err="1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Auth</a:t>
            </a:r>
            <a:r>
              <a:rPr lang="pt-BR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as a Service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Controle de Acesso às </a:t>
            </a:r>
            <a:r>
              <a:rPr lang="pt-BR" sz="2400" dirty="0" err="1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API’s</a:t>
            </a:r>
            <a:endParaRPr lang="pt-BR" sz="2400" dirty="0">
              <a:solidFill>
                <a:srgbClr val="67217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Federation Gateway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Open </a:t>
            </a:r>
            <a:r>
              <a:rPr lang="pt-BR" sz="2400" dirty="0" err="1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Source</a:t>
            </a:r>
            <a:endParaRPr lang="pt-BR" sz="2400" dirty="0">
              <a:solidFill>
                <a:srgbClr val="67217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Altamente Customizável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2D11B8-0A6A-429F-8783-EA1BA2F96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757" y="2674253"/>
            <a:ext cx="4332128" cy="3151818"/>
          </a:xfrm>
          <a:prstGeom prst="rect">
            <a:avLst/>
          </a:prstGeom>
        </p:spPr>
      </p:pic>
      <p:pic>
        <p:nvPicPr>
          <p:cNvPr id="6" name="Picture Placeholder 17">
            <a:extLst>
              <a:ext uri="{FF2B5EF4-FFF2-40B4-BE49-F238E27FC236}">
                <a16:creationId xmlns:a16="http://schemas.microsoft.com/office/drawing/2014/main" id="{CD73745D-97AC-4AF9-B87D-B6663C14E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190" y="80784"/>
            <a:ext cx="2209810" cy="6192000"/>
          </a:xfrm>
          <a:prstGeom prst="rect">
            <a:avLst/>
          </a:prstGeom>
        </p:spPr>
      </p:pic>
      <p:sp>
        <p:nvSpPr>
          <p:cNvPr id="7" name="CaixaDeTexto 4">
            <a:extLst>
              <a:ext uri="{FF2B5EF4-FFF2-40B4-BE49-F238E27FC236}">
                <a16:creationId xmlns:a16="http://schemas.microsoft.com/office/drawing/2014/main" id="{93D73C04-983B-4BBA-9409-7FE3F8301565}"/>
              </a:ext>
            </a:extLst>
          </p:cNvPr>
          <p:cNvSpPr txBox="1"/>
          <p:nvPr/>
        </p:nvSpPr>
        <p:spPr>
          <a:xfrm>
            <a:off x="9596486" y="6380946"/>
            <a:ext cx="24886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b="1" dirty="0">
                <a:solidFill>
                  <a:srgbClr val="6721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#VSSUMMIT</a:t>
            </a:r>
          </a:p>
        </p:txBody>
      </p:sp>
    </p:spTree>
    <p:extLst>
      <p:ext uri="{BB962C8B-B14F-4D97-AF65-F5344CB8AC3E}">
        <p14:creationId xmlns:p14="http://schemas.microsoft.com/office/powerpoint/2010/main" val="3470875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A4885-D4DB-4140-9106-14ED70818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Oauth2</a:t>
            </a:r>
          </a:p>
        </p:txBody>
      </p:sp>
      <p:sp>
        <p:nvSpPr>
          <p:cNvPr id="3" name="Retângulo 3">
            <a:extLst>
              <a:ext uri="{FF2B5EF4-FFF2-40B4-BE49-F238E27FC236}">
                <a16:creationId xmlns:a16="http://schemas.microsoft.com/office/drawing/2014/main" id="{339D15EB-9F94-4D74-976E-0305B73B17CF}"/>
              </a:ext>
            </a:extLst>
          </p:cNvPr>
          <p:cNvSpPr/>
          <p:nvPr/>
        </p:nvSpPr>
        <p:spPr>
          <a:xfrm>
            <a:off x="1024128" y="1989416"/>
            <a:ext cx="8899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Framework de autorização. </a:t>
            </a:r>
            <a:r>
              <a:rPr lang="pt-BR" sz="1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(RFC 6749)</a:t>
            </a:r>
            <a:endParaRPr lang="pt-BR" sz="2400" dirty="0">
              <a:solidFill>
                <a:srgbClr val="67217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9F1F09-90D2-4FD6-8E1B-8EA71296B963}"/>
              </a:ext>
            </a:extLst>
          </p:cNvPr>
          <p:cNvSpPr txBox="1"/>
          <p:nvPr/>
        </p:nvSpPr>
        <p:spPr>
          <a:xfrm>
            <a:off x="1024128" y="2885785"/>
            <a:ext cx="50705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Roles 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pt-BR" sz="2400" dirty="0" err="1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</a:t>
            </a:r>
            <a:r>
              <a:rPr lang="pt-BR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2400" dirty="0" err="1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owner</a:t>
            </a:r>
            <a:endParaRPr lang="pt-BR" sz="2400" dirty="0">
              <a:solidFill>
                <a:srgbClr val="67217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pt-BR" sz="2400" dirty="0" err="1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</a:t>
            </a:r>
            <a:r>
              <a:rPr lang="pt-BR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Server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pt-BR" sz="2400" dirty="0" err="1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Client</a:t>
            </a:r>
            <a:endParaRPr lang="pt-BR" sz="2400" dirty="0">
              <a:solidFill>
                <a:srgbClr val="67217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pt-BR" sz="2400" dirty="0" err="1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Auth</a:t>
            </a:r>
            <a:r>
              <a:rPr lang="pt-BR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 Server (IdentityServer4) </a:t>
            </a:r>
          </a:p>
        </p:txBody>
      </p:sp>
      <p:sp>
        <p:nvSpPr>
          <p:cNvPr id="7" name="CaixaDeTexto 4">
            <a:extLst>
              <a:ext uri="{FF2B5EF4-FFF2-40B4-BE49-F238E27FC236}">
                <a16:creationId xmlns:a16="http://schemas.microsoft.com/office/drawing/2014/main" id="{93D73C04-983B-4BBA-9409-7FE3F8301565}"/>
              </a:ext>
            </a:extLst>
          </p:cNvPr>
          <p:cNvSpPr txBox="1"/>
          <p:nvPr/>
        </p:nvSpPr>
        <p:spPr>
          <a:xfrm>
            <a:off x="9596486" y="6380946"/>
            <a:ext cx="24886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b="1" dirty="0">
                <a:solidFill>
                  <a:srgbClr val="6721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#VSSUMMIT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2DFB03-FA33-4D2A-8A3D-C03969E2A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960" y="2451081"/>
            <a:ext cx="4514240" cy="373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29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A4885-D4DB-4140-9106-14ED70818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OAuth2</a:t>
            </a:r>
          </a:p>
        </p:txBody>
      </p:sp>
      <p:sp>
        <p:nvSpPr>
          <p:cNvPr id="3" name="Retângulo 3">
            <a:extLst>
              <a:ext uri="{FF2B5EF4-FFF2-40B4-BE49-F238E27FC236}">
                <a16:creationId xmlns:a16="http://schemas.microsoft.com/office/drawing/2014/main" id="{339D15EB-9F94-4D74-976E-0305B73B17CF}"/>
              </a:ext>
            </a:extLst>
          </p:cNvPr>
          <p:cNvSpPr/>
          <p:nvPr/>
        </p:nvSpPr>
        <p:spPr>
          <a:xfrm>
            <a:off x="1024128" y="1989416"/>
            <a:ext cx="8899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Fluxos de autorização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9F1F09-90D2-4FD6-8E1B-8EA71296B963}"/>
              </a:ext>
            </a:extLst>
          </p:cNvPr>
          <p:cNvSpPr txBox="1"/>
          <p:nvPr/>
        </p:nvSpPr>
        <p:spPr>
          <a:xfrm>
            <a:off x="1024128" y="3096000"/>
            <a:ext cx="851566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400" dirty="0" err="1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Authorization</a:t>
            </a:r>
            <a:r>
              <a:rPr lang="pt-BR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2400" dirty="0" err="1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Code</a:t>
            </a:r>
            <a:r>
              <a:rPr lang="pt-BR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(ASP.NET MVC)</a:t>
            </a:r>
            <a:br>
              <a:rPr lang="pt-BR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pt-BR" sz="2400" dirty="0">
              <a:solidFill>
                <a:srgbClr val="67217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400" dirty="0" err="1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Implicity</a:t>
            </a:r>
            <a:r>
              <a:rPr lang="pt-BR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2400" dirty="0" err="1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Flow</a:t>
            </a:r>
            <a:r>
              <a:rPr lang="pt-BR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(SPA)</a:t>
            </a:r>
            <a:br>
              <a:rPr lang="pt-BR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pt-BR" sz="2400" dirty="0">
              <a:solidFill>
                <a:srgbClr val="67217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400" dirty="0" err="1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Client</a:t>
            </a:r>
            <a:r>
              <a:rPr lang="pt-BR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2400" dirty="0" err="1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Credentials</a:t>
            </a:r>
            <a:r>
              <a:rPr lang="pt-BR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(Background Services)</a:t>
            </a:r>
            <a:br>
              <a:rPr lang="pt-BR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pt-BR" sz="2400" dirty="0">
              <a:solidFill>
                <a:srgbClr val="67217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400" dirty="0" err="1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</a:t>
            </a:r>
            <a:r>
              <a:rPr lang="pt-BR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2400" dirty="0" err="1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Owner</a:t>
            </a:r>
            <a:r>
              <a:rPr lang="pt-BR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2400" dirty="0" err="1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Password</a:t>
            </a:r>
            <a:r>
              <a:rPr lang="pt-BR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2400" dirty="0" err="1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Credentials</a:t>
            </a:r>
            <a:r>
              <a:rPr lang="pt-BR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(Aplicações confiáveis)</a:t>
            </a:r>
          </a:p>
          <a:p>
            <a:endParaRPr lang="pt-BR" sz="2400" dirty="0">
              <a:solidFill>
                <a:srgbClr val="67217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CaixaDeTexto 4">
            <a:extLst>
              <a:ext uri="{FF2B5EF4-FFF2-40B4-BE49-F238E27FC236}">
                <a16:creationId xmlns:a16="http://schemas.microsoft.com/office/drawing/2014/main" id="{93D73C04-983B-4BBA-9409-7FE3F8301565}"/>
              </a:ext>
            </a:extLst>
          </p:cNvPr>
          <p:cNvSpPr txBox="1"/>
          <p:nvPr/>
        </p:nvSpPr>
        <p:spPr>
          <a:xfrm>
            <a:off x="9596486" y="6380946"/>
            <a:ext cx="24886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b="1" dirty="0">
                <a:solidFill>
                  <a:srgbClr val="6721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#VSSUMMIT</a:t>
            </a:r>
          </a:p>
        </p:txBody>
      </p:sp>
    </p:spTree>
    <p:extLst>
      <p:ext uri="{BB962C8B-B14F-4D97-AF65-F5344CB8AC3E}">
        <p14:creationId xmlns:p14="http://schemas.microsoft.com/office/powerpoint/2010/main" val="3407033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A4885-D4DB-4140-9106-14ED70818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Openid</a:t>
            </a:r>
            <a:r>
              <a:rPr lang="pt-BR" dirty="0"/>
              <a:t> </a:t>
            </a:r>
            <a:r>
              <a:rPr lang="pt-BR" dirty="0" err="1"/>
              <a:t>connect</a:t>
            </a:r>
            <a:endParaRPr lang="pt-BR" dirty="0"/>
          </a:p>
        </p:txBody>
      </p:sp>
      <p:sp>
        <p:nvSpPr>
          <p:cNvPr id="3" name="Retângulo 3">
            <a:extLst>
              <a:ext uri="{FF2B5EF4-FFF2-40B4-BE49-F238E27FC236}">
                <a16:creationId xmlns:a16="http://schemas.microsoft.com/office/drawing/2014/main" id="{339D15EB-9F94-4D74-976E-0305B73B17CF}"/>
              </a:ext>
            </a:extLst>
          </p:cNvPr>
          <p:cNvSpPr/>
          <p:nvPr/>
        </p:nvSpPr>
        <p:spPr>
          <a:xfrm>
            <a:off x="1024128" y="1853999"/>
            <a:ext cx="8899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Protocolo de Autenticação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9F1F09-90D2-4FD6-8E1B-8EA71296B963}"/>
              </a:ext>
            </a:extLst>
          </p:cNvPr>
          <p:cNvSpPr txBox="1"/>
          <p:nvPr/>
        </p:nvSpPr>
        <p:spPr>
          <a:xfrm>
            <a:off x="1024128" y="2565441"/>
            <a:ext cx="44069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Autentique-se uma única vez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Usa JWT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Está no topo do OAuth2</a:t>
            </a:r>
          </a:p>
        </p:txBody>
      </p:sp>
      <p:sp>
        <p:nvSpPr>
          <p:cNvPr id="7" name="CaixaDeTexto 4">
            <a:extLst>
              <a:ext uri="{FF2B5EF4-FFF2-40B4-BE49-F238E27FC236}">
                <a16:creationId xmlns:a16="http://schemas.microsoft.com/office/drawing/2014/main" id="{93D73C04-983B-4BBA-9409-7FE3F8301565}"/>
              </a:ext>
            </a:extLst>
          </p:cNvPr>
          <p:cNvSpPr txBox="1"/>
          <p:nvPr/>
        </p:nvSpPr>
        <p:spPr>
          <a:xfrm>
            <a:off x="9596486" y="6380946"/>
            <a:ext cx="24886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b="1" dirty="0">
                <a:solidFill>
                  <a:srgbClr val="6721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#VSSUMMIT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23F510-11FA-47D7-AFDE-C1455AB07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545" y="4015547"/>
            <a:ext cx="3179238" cy="25681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D1CD42-1820-4973-8B9D-F3C0C9B9A260}"/>
              </a:ext>
            </a:extLst>
          </p:cNvPr>
          <p:cNvSpPr txBox="1"/>
          <p:nvPr/>
        </p:nvSpPr>
        <p:spPr>
          <a:xfrm>
            <a:off x="5884164" y="2565441"/>
            <a:ext cx="23323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Access Token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ID Token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Claims</a:t>
            </a:r>
          </a:p>
        </p:txBody>
      </p:sp>
    </p:spTree>
    <p:extLst>
      <p:ext uri="{BB962C8B-B14F-4D97-AF65-F5344CB8AC3E}">
        <p14:creationId xmlns:p14="http://schemas.microsoft.com/office/powerpoint/2010/main" val="1435167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A3E0E-7029-400C-9839-E6F3A8C7B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JWT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92A807-5165-495B-B470-6A40E7817E79}"/>
              </a:ext>
            </a:extLst>
          </p:cNvPr>
          <p:cNvSpPr txBox="1"/>
          <p:nvPr/>
        </p:nvSpPr>
        <p:spPr>
          <a:xfrm>
            <a:off x="1024128" y="2565441"/>
            <a:ext cx="19896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URL Safe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Compacto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Seguro</a:t>
            </a:r>
          </a:p>
        </p:txBody>
      </p:sp>
      <p:pic>
        <p:nvPicPr>
          <p:cNvPr id="4" name="Content Placeholder 22">
            <a:extLst>
              <a:ext uri="{FF2B5EF4-FFF2-40B4-BE49-F238E27FC236}">
                <a16:creationId xmlns:a16="http://schemas.microsoft.com/office/drawing/2014/main" id="{8E024CB6-AA61-4770-86FC-85797D17A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262" y="2334595"/>
            <a:ext cx="4435475" cy="218881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759A15C-C866-42DF-BEC3-728F8CB1DAB5}"/>
              </a:ext>
            </a:extLst>
          </p:cNvPr>
          <p:cNvSpPr txBox="1"/>
          <p:nvPr/>
        </p:nvSpPr>
        <p:spPr>
          <a:xfrm>
            <a:off x="9596486" y="6380946"/>
            <a:ext cx="24886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b="1" dirty="0">
                <a:solidFill>
                  <a:srgbClr val="6721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#VSSUMMIT</a:t>
            </a:r>
          </a:p>
        </p:txBody>
      </p:sp>
    </p:spTree>
    <p:extLst>
      <p:ext uri="{BB962C8B-B14F-4D97-AF65-F5344CB8AC3E}">
        <p14:creationId xmlns:p14="http://schemas.microsoft.com/office/powerpoint/2010/main" val="2008647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A3E0E-7029-400C-9839-E6F3A8C7B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JWT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92A807-5165-495B-B470-6A40E7817E79}"/>
              </a:ext>
            </a:extLst>
          </p:cNvPr>
          <p:cNvSpPr txBox="1"/>
          <p:nvPr/>
        </p:nvSpPr>
        <p:spPr>
          <a:xfrm>
            <a:off x="1024128" y="2644170"/>
            <a:ext cx="40782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JOSE </a:t>
            </a:r>
            <a:r>
              <a:rPr lang="pt-BR" sz="12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pt-BR" sz="1200" dirty="0" err="1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Javascript</a:t>
            </a:r>
            <a:r>
              <a:rPr lang="pt-BR" sz="12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1200" dirty="0" err="1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Object</a:t>
            </a:r>
            <a:r>
              <a:rPr lang="pt-BR" sz="12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1200" dirty="0" err="1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Signing</a:t>
            </a:r>
            <a:r>
              <a:rPr lang="pt-BR" sz="12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1200" dirty="0" err="1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and</a:t>
            </a:r>
            <a:r>
              <a:rPr lang="pt-BR" sz="12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1200" dirty="0" err="1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Encryption</a:t>
            </a:r>
            <a:r>
              <a:rPr lang="pt-BR" sz="12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JWT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JWS </a:t>
            </a:r>
            <a:r>
              <a:rPr lang="pt-BR" sz="12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(JSON Web </a:t>
            </a:r>
            <a:r>
              <a:rPr lang="pt-BR" sz="1200" dirty="0" err="1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Signature</a:t>
            </a:r>
            <a:r>
              <a:rPr lang="pt-BR" sz="12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JWE </a:t>
            </a:r>
            <a:r>
              <a:rPr lang="pt-BR" sz="12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(JSON Web </a:t>
            </a:r>
            <a:r>
              <a:rPr lang="pt-BR" sz="1200" dirty="0" err="1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Encryption</a:t>
            </a:r>
            <a:r>
              <a:rPr lang="pt-BR" sz="12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759A15C-C866-42DF-BEC3-728F8CB1DAB5}"/>
              </a:ext>
            </a:extLst>
          </p:cNvPr>
          <p:cNvSpPr txBox="1"/>
          <p:nvPr/>
        </p:nvSpPr>
        <p:spPr>
          <a:xfrm>
            <a:off x="9596486" y="6380946"/>
            <a:ext cx="24886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b="1" dirty="0">
                <a:solidFill>
                  <a:srgbClr val="6721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#VSSUMMIT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D12782-5C98-4377-9235-9FCA875D6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721" y="4208264"/>
            <a:ext cx="2781566" cy="2393915"/>
          </a:xfrm>
          <a:prstGeom prst="rect">
            <a:avLst/>
          </a:prstGeo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B79C414A-D169-4153-BDE7-3E0D5937F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164" y="2084832"/>
            <a:ext cx="5617613" cy="406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198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88A60-AD62-42B1-B6A9-4F5D7597A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C7CEF4-DE99-4EB1-B6B7-A6CEB1CEEC52}"/>
              </a:ext>
            </a:extLst>
          </p:cNvPr>
          <p:cNvSpPr txBox="1"/>
          <p:nvPr/>
        </p:nvSpPr>
        <p:spPr>
          <a:xfrm>
            <a:off x="4712736" y="2084832"/>
            <a:ext cx="2766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IdentityServer4</a:t>
            </a:r>
            <a:endParaRPr lang="pt-B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405C2A-E933-4E41-9BC7-C3C429339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961" y="2084833"/>
            <a:ext cx="584775" cy="584775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BF4539D-3E3B-4B57-8C42-326256CB294E}"/>
              </a:ext>
            </a:extLst>
          </p:cNvPr>
          <p:cNvSpPr/>
          <p:nvPr/>
        </p:nvSpPr>
        <p:spPr>
          <a:xfrm>
            <a:off x="5172074" y="3752851"/>
            <a:ext cx="1847850" cy="1123950"/>
          </a:xfrm>
          <a:prstGeom prst="roundRect">
            <a:avLst/>
          </a:prstGeom>
          <a:solidFill>
            <a:srgbClr val="800080"/>
          </a:solidFill>
          <a:ln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OAuth2</a:t>
            </a:r>
          </a:p>
          <a:p>
            <a:pPr algn="ctr"/>
            <a:r>
              <a:rPr lang="pt-BR" dirty="0"/>
              <a:t>Autorizar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D39BAC9-397D-4A9B-9136-04133C208431}"/>
              </a:ext>
            </a:extLst>
          </p:cNvPr>
          <p:cNvSpPr/>
          <p:nvPr/>
        </p:nvSpPr>
        <p:spPr>
          <a:xfrm>
            <a:off x="800102" y="3752851"/>
            <a:ext cx="1847850" cy="1123950"/>
          </a:xfrm>
          <a:prstGeom prst="roundRect">
            <a:avLst/>
          </a:prstGeom>
          <a:solidFill>
            <a:srgbClr val="800080"/>
          </a:solidFill>
          <a:ln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OpenId Connect</a:t>
            </a:r>
          </a:p>
          <a:p>
            <a:pPr algn="ctr"/>
            <a:r>
              <a:rPr lang="pt-BR" dirty="0"/>
              <a:t>Autenticar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F74A3CD-D10B-4CF6-920F-8A0175321B4D}"/>
              </a:ext>
            </a:extLst>
          </p:cNvPr>
          <p:cNvSpPr/>
          <p:nvPr/>
        </p:nvSpPr>
        <p:spPr>
          <a:xfrm>
            <a:off x="9544048" y="3752851"/>
            <a:ext cx="1847850" cy="1123950"/>
          </a:xfrm>
          <a:prstGeom prst="roundRect">
            <a:avLst/>
          </a:prstGeom>
          <a:solidFill>
            <a:srgbClr val="800080"/>
          </a:solidFill>
          <a:ln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JWT</a:t>
            </a:r>
          </a:p>
          <a:p>
            <a:pPr algn="ctr"/>
            <a:r>
              <a:rPr lang="pt-BR" dirty="0"/>
              <a:t>Trafegar seguro</a:t>
            </a:r>
          </a:p>
        </p:txBody>
      </p:sp>
      <p:sp>
        <p:nvSpPr>
          <p:cNvPr id="16" name="CaixaDeTexto 4">
            <a:extLst>
              <a:ext uri="{FF2B5EF4-FFF2-40B4-BE49-F238E27FC236}">
                <a16:creationId xmlns:a16="http://schemas.microsoft.com/office/drawing/2014/main" id="{90AD25DE-148B-4400-986A-D4CEE26AB29E}"/>
              </a:ext>
            </a:extLst>
          </p:cNvPr>
          <p:cNvSpPr txBox="1"/>
          <p:nvPr/>
        </p:nvSpPr>
        <p:spPr>
          <a:xfrm>
            <a:off x="9596486" y="6380946"/>
            <a:ext cx="24886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b="1" dirty="0">
                <a:solidFill>
                  <a:srgbClr val="6721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#VSSUMMIT</a:t>
            </a:r>
          </a:p>
        </p:txBody>
      </p:sp>
    </p:spTree>
    <p:extLst>
      <p:ext uri="{BB962C8B-B14F-4D97-AF65-F5344CB8AC3E}">
        <p14:creationId xmlns:p14="http://schemas.microsoft.com/office/powerpoint/2010/main" val="2431920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pt-BR" sz="10000" spc="-300" dirty="0">
                <a:solidFill>
                  <a:schemeClr val="tx1"/>
                </a:solidFill>
              </a:rPr>
              <a:t>demo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57F1F55-D955-43F8-933C-19B7AF554E3E}"/>
              </a:ext>
            </a:extLst>
          </p:cNvPr>
          <p:cNvSpPr txBox="1"/>
          <p:nvPr/>
        </p:nvSpPr>
        <p:spPr>
          <a:xfrm>
            <a:off x="9596486" y="6380946"/>
            <a:ext cx="24886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b="1" dirty="0">
                <a:solidFill>
                  <a:srgbClr val="6721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#VSSUMMIT</a:t>
            </a:r>
          </a:p>
        </p:txBody>
      </p:sp>
      <p:pic>
        <p:nvPicPr>
          <p:cNvPr id="6" name="Picture Placeholder 17">
            <a:extLst>
              <a:ext uri="{FF2B5EF4-FFF2-40B4-BE49-F238E27FC236}">
                <a16:creationId xmlns:a16="http://schemas.microsoft.com/office/drawing/2014/main" id="{F47BE68A-3E8E-4CDC-BC2B-3B2CE6EB3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4128" y="1908793"/>
            <a:ext cx="6815295" cy="453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706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6838" y="5051716"/>
            <a:ext cx="7772400" cy="1463040"/>
          </a:xfrm>
        </p:spPr>
        <p:txBody>
          <a:bodyPr>
            <a:normAutofit/>
          </a:bodyPr>
          <a:lstStyle/>
          <a:p>
            <a:pPr algn="l"/>
            <a:r>
              <a:rPr lang="pt-BR" sz="4400" spc="-150" dirty="0">
                <a:latin typeface="+mn-lt"/>
              </a:rPr>
              <a:t>Bruno brito</a:t>
            </a:r>
            <a:br>
              <a:rPr lang="pt-BR" sz="4400" spc="-150" dirty="0">
                <a:latin typeface="+mn-lt"/>
              </a:rPr>
            </a:br>
            <a:r>
              <a:rPr lang="pt-BR" sz="3000" spc="-150" dirty="0">
                <a:latin typeface="+mn-lt"/>
              </a:rPr>
              <a:t>bhdebrito@gmail.com</a:t>
            </a:r>
          </a:p>
        </p:txBody>
      </p:sp>
      <p:cxnSp>
        <p:nvCxnSpPr>
          <p:cNvPr id="7" name="Straight Connector 7"/>
          <p:cNvCxnSpPr/>
          <p:nvPr/>
        </p:nvCxnSpPr>
        <p:spPr>
          <a:xfrm flipV="1">
            <a:off x="6618055" y="5326036"/>
            <a:ext cx="0" cy="914400"/>
          </a:xfrm>
          <a:prstGeom prst="line">
            <a:avLst/>
          </a:prstGeom>
          <a:ln w="19050">
            <a:solidFill>
              <a:srgbClr val="672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r="18374"/>
          <a:stretch/>
        </p:blipFill>
        <p:spPr>
          <a:xfrm>
            <a:off x="6929448" y="5421302"/>
            <a:ext cx="4901069" cy="723867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9775595" y="6380946"/>
            <a:ext cx="24886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b="1" dirty="0">
                <a:solidFill>
                  <a:srgbClr val="6721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#VSSUMMIT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F40C3102-DE54-4871-AA50-E1EBDB38DBD4}"/>
              </a:ext>
            </a:extLst>
          </p:cNvPr>
          <p:cNvSpPr txBox="1">
            <a:spLocks/>
          </p:cNvSpPr>
          <p:nvPr/>
        </p:nvSpPr>
        <p:spPr>
          <a:xfrm>
            <a:off x="3320667" y="1800262"/>
            <a:ext cx="7209461" cy="621897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600" spc="-300" dirty="0">
                <a:solidFill>
                  <a:schemeClr val="bg1"/>
                </a:solidFill>
                <a:latin typeface="+mj-lt"/>
              </a:rPr>
              <a:t>MUITO OBRIGADO!</a:t>
            </a:r>
          </a:p>
        </p:txBody>
      </p:sp>
    </p:spTree>
    <p:extLst>
      <p:ext uri="{BB962C8B-B14F-4D97-AF65-F5344CB8AC3E}">
        <p14:creationId xmlns:p14="http://schemas.microsoft.com/office/powerpoint/2010/main" val="1100175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0E563-9231-45D8-943B-3B2C80405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OIDC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0BB3B-D560-4B1E-A644-94D5AA0D5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Google OpenId (</a:t>
            </a:r>
            <a:r>
              <a:rPr lang="en-US" dirty="0">
                <a:hlinkClick r:id="rId2"/>
              </a:rPr>
              <a:t>https://accounts.google.com/.well-known/openid-configuration?callback=JSON_CALLBACK</a:t>
            </a:r>
            <a:r>
              <a:rPr lang="en-US" dirty="0"/>
              <a:t>)</a:t>
            </a:r>
          </a:p>
          <a:p>
            <a:r>
              <a:rPr lang="en-US" dirty="0"/>
              <a:t>Azure AD (</a:t>
            </a:r>
            <a:r>
              <a:rPr lang="en-US" dirty="0">
                <a:hlinkClick r:id="rId3"/>
              </a:rPr>
              <a:t>https://login.windows.net/common/.well-known/openid-configuration</a:t>
            </a:r>
            <a:r>
              <a:rPr lang="en-US" dirty="0"/>
              <a:t>)</a:t>
            </a:r>
          </a:p>
          <a:p>
            <a:r>
              <a:rPr lang="en-US" dirty="0" err="1"/>
              <a:t>SalesForce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https://login.salesforce.com/.well-known/openid-configuration</a:t>
            </a:r>
            <a:r>
              <a:rPr lang="en-US" dirty="0"/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23124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57F1F55-D955-43F8-933C-19B7AF554E3E}"/>
              </a:ext>
            </a:extLst>
          </p:cNvPr>
          <p:cNvSpPr txBox="1"/>
          <p:nvPr/>
        </p:nvSpPr>
        <p:spPr>
          <a:xfrm>
            <a:off x="9596486" y="6380946"/>
            <a:ext cx="24886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#VSSUMMIT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28F0E42-6168-48FA-98D7-7A3E83412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128" y="2530891"/>
            <a:ext cx="11467744" cy="1796217"/>
          </a:xfrm>
        </p:spPr>
        <p:txBody>
          <a:bodyPr anchor="ctr"/>
          <a:lstStyle/>
          <a:p>
            <a:r>
              <a:rPr lang="pt-BR" sz="6600" dirty="0"/>
              <a:t>AS EMPRESAS SÃO COMPLEXAS</a:t>
            </a:r>
          </a:p>
        </p:txBody>
      </p:sp>
    </p:spTree>
    <p:extLst>
      <p:ext uri="{BB962C8B-B14F-4D97-AF65-F5344CB8AC3E}">
        <p14:creationId xmlns:p14="http://schemas.microsoft.com/office/powerpoint/2010/main" val="391961452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054A4-348B-4DB9-A769-0B3E7D00C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2E3DB-3D2D-4D4D-B155-969AD30E3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IdentityServer4 (</a:t>
            </a:r>
            <a:r>
              <a:rPr lang="en-US" dirty="0">
                <a:hlinkClick r:id="rId2"/>
              </a:rPr>
              <a:t>http://docs.identityserver.io/en/latest/</a:t>
            </a:r>
            <a:r>
              <a:rPr lang="en-US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RFC6750 (</a:t>
            </a:r>
            <a:r>
              <a:rPr lang="en-US" dirty="0">
                <a:hlinkClick r:id="rId3"/>
              </a:rPr>
              <a:t>https://tools.ietf.org/html/rfc6750</a:t>
            </a:r>
            <a:r>
              <a:rPr lang="en-US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RFC7519 (</a:t>
            </a:r>
            <a:r>
              <a:rPr lang="en-US" dirty="0">
                <a:hlinkClick r:id="rId4"/>
              </a:rPr>
              <a:t>https://tools.ietf.org/html/rfc7516</a:t>
            </a:r>
            <a:r>
              <a:rPr lang="en-US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RFC6749 (</a:t>
            </a:r>
            <a:r>
              <a:rPr lang="en-US" dirty="0">
                <a:hlinkClick r:id="rId5"/>
              </a:rPr>
              <a:t>https://tools.ietf.org/html/rfc6749</a:t>
            </a:r>
            <a:r>
              <a:rPr lang="en-US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RFC7517 (</a:t>
            </a:r>
            <a:r>
              <a:rPr lang="en-US" dirty="0">
                <a:hlinkClick r:id="rId6"/>
              </a:rPr>
              <a:t>https://tools.ietf.org/html/rfc7517</a:t>
            </a:r>
            <a:r>
              <a:rPr lang="en-US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Bruno Brito – OAuth2 </a:t>
            </a:r>
            <a:r>
              <a:rPr lang="en-US" dirty="0" err="1"/>
              <a:t>Guia</a:t>
            </a:r>
            <a:r>
              <a:rPr lang="en-US" dirty="0"/>
              <a:t> do </a:t>
            </a:r>
            <a:r>
              <a:rPr lang="en-US" dirty="0" err="1"/>
              <a:t>Iniciante</a:t>
            </a:r>
            <a:r>
              <a:rPr lang="en-US" dirty="0"/>
              <a:t> (</a:t>
            </a:r>
            <a:r>
              <a:rPr lang="en-US" dirty="0">
                <a:hlinkClick r:id="rId7"/>
              </a:rPr>
              <a:t>https://www.brunobrito.net.br/oauth2/</a:t>
            </a:r>
            <a:r>
              <a:rPr lang="en-US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Bruno Brito – </a:t>
            </a:r>
            <a:r>
              <a:rPr lang="en-US" dirty="0" err="1"/>
              <a:t>Segurança</a:t>
            </a:r>
            <a:r>
              <a:rPr lang="en-US" dirty="0"/>
              <a:t> - JWT x Cookies x OAuth2 x Bearer (</a:t>
            </a:r>
            <a:r>
              <a:rPr lang="en-US" dirty="0">
                <a:hlinkClick r:id="rId8"/>
              </a:rPr>
              <a:t>https://www.brunobrito.net.br/jwt-cookies-oauth-bearer/</a:t>
            </a:r>
            <a:r>
              <a:rPr lang="en-US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8661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pt-BR" sz="10000" spc="-300" dirty="0">
                <a:solidFill>
                  <a:schemeClr val="tx1"/>
                </a:solidFill>
              </a:rPr>
              <a:t>JWE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57F1F55-D955-43F8-933C-19B7AF554E3E}"/>
              </a:ext>
            </a:extLst>
          </p:cNvPr>
          <p:cNvSpPr txBox="1"/>
          <p:nvPr/>
        </p:nvSpPr>
        <p:spPr>
          <a:xfrm>
            <a:off x="9596486" y="6380946"/>
            <a:ext cx="24886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b="1" dirty="0">
                <a:solidFill>
                  <a:srgbClr val="6721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#VSSUMMIT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E81AC0-47D7-4A87-A306-252E5ED70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52135"/>
            <a:ext cx="6229350" cy="1771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F6DF46-C6A6-4169-A446-CFA879BFE0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4248151"/>
            <a:ext cx="68580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39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9">
            <a:extLst>
              <a:ext uri="{FF2B5EF4-FFF2-40B4-BE49-F238E27FC236}">
                <a16:creationId xmlns:a16="http://schemas.microsoft.com/office/drawing/2014/main" id="{175B4874-F337-41BF-B300-9D31023E6CB0}"/>
              </a:ext>
            </a:extLst>
          </p:cNvPr>
          <p:cNvSpPr txBox="1">
            <a:spLocks/>
          </p:cNvSpPr>
          <p:nvPr/>
        </p:nvSpPr>
        <p:spPr>
          <a:xfrm>
            <a:off x="362128" y="2530891"/>
            <a:ext cx="11467744" cy="1796217"/>
          </a:xfrm>
          <a:prstGeom prst="rect">
            <a:avLst/>
          </a:prstGeom>
        </p:spPr>
        <p:txBody>
          <a:bodyPr anchor="ctr"/>
          <a:lstStyle>
            <a:lvl1pPr algn="l" defTabSz="91393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b="0" kern="1200" cap="none" spc="-100" baseline="0" dirty="0">
                <a:ln w="3175">
                  <a:noFill/>
                </a:ln>
                <a:solidFill>
                  <a:srgbClr val="616161"/>
                </a:solidFill>
                <a:effectLst/>
                <a:latin typeface="Segoe UI Light"/>
                <a:ea typeface="+mn-ea"/>
                <a:cs typeface="Segoe ui light (Headings)"/>
              </a:defRPr>
            </a:lvl1pPr>
          </a:lstStyle>
          <a:p>
            <a:pPr algn="ctr"/>
            <a:r>
              <a:rPr lang="en-US" sz="6600" b="1" dirty="0">
                <a:solidFill>
                  <a:schemeClr val="tx1">
                    <a:lumMod val="50000"/>
                  </a:schemeClr>
                </a:solidFill>
              </a:rPr>
              <a:t>As </a:t>
            </a:r>
            <a:r>
              <a:rPr lang="en-US" sz="6600" b="1" dirty="0" err="1">
                <a:solidFill>
                  <a:schemeClr val="tx1">
                    <a:lumMod val="50000"/>
                  </a:schemeClr>
                </a:solidFill>
              </a:rPr>
              <a:t>aplicações</a:t>
            </a:r>
            <a:r>
              <a:rPr lang="en-US" sz="66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6600" b="1" dirty="0" err="1">
                <a:solidFill>
                  <a:schemeClr val="tx1">
                    <a:lumMod val="50000"/>
                  </a:schemeClr>
                </a:solidFill>
              </a:rPr>
              <a:t>estão</a:t>
            </a:r>
            <a:r>
              <a:rPr lang="en-US" sz="66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6600" b="1" dirty="0" err="1">
                <a:solidFill>
                  <a:schemeClr val="tx1">
                    <a:lumMod val="50000"/>
                  </a:schemeClr>
                </a:solidFill>
              </a:rPr>
              <a:t>cada</a:t>
            </a:r>
            <a:r>
              <a:rPr lang="en-US" sz="66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6600" b="1" dirty="0" err="1">
                <a:solidFill>
                  <a:schemeClr val="tx1">
                    <a:lumMod val="50000"/>
                  </a:schemeClr>
                </a:solidFill>
              </a:rPr>
              <a:t>vez</a:t>
            </a:r>
            <a:r>
              <a:rPr lang="en-US" sz="66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6600" b="1" dirty="0" err="1">
                <a:solidFill>
                  <a:schemeClr val="tx1">
                    <a:lumMod val="50000"/>
                  </a:schemeClr>
                </a:solidFill>
              </a:rPr>
              <a:t>mais</a:t>
            </a:r>
            <a:r>
              <a:rPr lang="en-US" sz="66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6600" b="1" dirty="0" err="1">
                <a:solidFill>
                  <a:srgbClr val="7030A0"/>
                </a:solidFill>
              </a:rPr>
              <a:t>baseadas</a:t>
            </a:r>
            <a:r>
              <a:rPr lang="en-US" sz="6600" b="1" dirty="0">
                <a:solidFill>
                  <a:srgbClr val="7030A0"/>
                </a:solidFill>
              </a:rPr>
              <a:t> </a:t>
            </a:r>
            <a:r>
              <a:rPr lang="en-US" sz="6600" b="1" dirty="0" err="1">
                <a:solidFill>
                  <a:srgbClr val="7030A0"/>
                </a:solidFill>
              </a:rPr>
              <a:t>em</a:t>
            </a:r>
            <a:r>
              <a:rPr lang="en-US" sz="6600" b="1" dirty="0">
                <a:solidFill>
                  <a:srgbClr val="7030A0"/>
                </a:solidFill>
              </a:rPr>
              <a:t> </a:t>
            </a:r>
            <a:r>
              <a:rPr lang="en-US" sz="6600" b="1" dirty="0" err="1">
                <a:solidFill>
                  <a:srgbClr val="7030A0"/>
                </a:solidFill>
              </a:rPr>
              <a:t>serviços</a:t>
            </a:r>
            <a:r>
              <a:rPr lang="en-US" sz="6600" b="1" dirty="0"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5" name="CaixaDeTexto 7">
            <a:extLst>
              <a:ext uri="{FF2B5EF4-FFF2-40B4-BE49-F238E27FC236}">
                <a16:creationId xmlns:a16="http://schemas.microsoft.com/office/drawing/2014/main" id="{F9F4C3FC-4CB7-4680-9F12-1A647FA0D34A}"/>
              </a:ext>
            </a:extLst>
          </p:cNvPr>
          <p:cNvSpPr txBox="1"/>
          <p:nvPr/>
        </p:nvSpPr>
        <p:spPr>
          <a:xfrm>
            <a:off x="9775595" y="6380946"/>
            <a:ext cx="24886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b="1" dirty="0">
                <a:solidFill>
                  <a:srgbClr val="6721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#VSSUMMIT</a:t>
            </a:r>
          </a:p>
        </p:txBody>
      </p:sp>
    </p:spTree>
    <p:extLst>
      <p:ext uri="{BB962C8B-B14F-4D97-AF65-F5344CB8AC3E}">
        <p14:creationId xmlns:p14="http://schemas.microsoft.com/office/powerpoint/2010/main" val="259421588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1D32D-533F-4093-86F1-20E413658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128" y="2530891"/>
            <a:ext cx="11467744" cy="1796217"/>
          </a:xfrm>
        </p:spPr>
        <p:txBody>
          <a:bodyPr/>
          <a:lstStyle/>
          <a:p>
            <a:pPr algn="ctr"/>
            <a:r>
              <a:rPr lang="en-US" sz="6000" b="1" dirty="0"/>
              <a:t>E se a jornada para </a:t>
            </a:r>
            <a:r>
              <a:rPr lang="en-US" sz="6000" b="1" dirty="0" err="1"/>
              <a:t>microsserviços</a:t>
            </a:r>
            <a:r>
              <a:rPr lang="en-US" sz="6000" b="1" dirty="0"/>
              <a:t> </a:t>
            </a:r>
            <a:r>
              <a:rPr lang="en-US" sz="6000" b="1" dirty="0" err="1">
                <a:solidFill>
                  <a:schemeClr val="tx1"/>
                </a:solidFill>
              </a:rPr>
              <a:t>começasse</a:t>
            </a:r>
            <a:r>
              <a:rPr lang="en-US" sz="6000" b="1" dirty="0">
                <a:solidFill>
                  <a:schemeClr val="tx1"/>
                </a:solidFill>
              </a:rPr>
              <a:t> </a:t>
            </a:r>
            <a:r>
              <a:rPr lang="en-US" sz="6000" b="1" dirty="0" err="1">
                <a:solidFill>
                  <a:schemeClr val="tx1"/>
                </a:solidFill>
              </a:rPr>
              <a:t>hoje</a:t>
            </a:r>
            <a:r>
              <a:rPr lang="en-US" sz="6000" b="1" dirty="0"/>
              <a:t>?</a:t>
            </a:r>
            <a:endParaRPr lang="pt-BR" sz="6000" dirty="0"/>
          </a:p>
        </p:txBody>
      </p:sp>
      <p:sp>
        <p:nvSpPr>
          <p:cNvPr id="3" name="CaixaDeTexto 7">
            <a:extLst>
              <a:ext uri="{FF2B5EF4-FFF2-40B4-BE49-F238E27FC236}">
                <a16:creationId xmlns:a16="http://schemas.microsoft.com/office/drawing/2014/main" id="{DD7B0C91-2601-4468-96EA-CB1C415A4B02}"/>
              </a:ext>
            </a:extLst>
          </p:cNvPr>
          <p:cNvSpPr txBox="1"/>
          <p:nvPr/>
        </p:nvSpPr>
        <p:spPr>
          <a:xfrm>
            <a:off x="9775595" y="6380946"/>
            <a:ext cx="24886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#VSSUMMIT</a:t>
            </a:r>
          </a:p>
        </p:txBody>
      </p:sp>
    </p:spTree>
    <p:extLst>
      <p:ext uri="{BB962C8B-B14F-4D97-AF65-F5344CB8AC3E}">
        <p14:creationId xmlns:p14="http://schemas.microsoft.com/office/powerpoint/2010/main" val="333948188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5400" spc="-300" dirty="0">
                <a:solidFill>
                  <a:schemeClr val="tx1"/>
                </a:solidFill>
                <a:cs typeface="Segoe UI Light" panose="020B0502040204020203" pitchFamily="34" charset="0"/>
              </a:rPr>
              <a:t>E se seu diretor te pedisse</a:t>
            </a:r>
            <a:endParaRPr lang="pt-BR" sz="5400" spc="-300" dirty="0">
              <a:solidFill>
                <a:srgbClr val="0096CC"/>
              </a:solidFill>
              <a:cs typeface="Segoe UI Light" panose="020B0502040204020203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024128" y="2084832"/>
            <a:ext cx="7103419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32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Um novo produto?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pt-BR" sz="3200" dirty="0">
              <a:solidFill>
                <a:srgbClr val="67217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32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Expor uma API para os fornecedores?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pt-BR" sz="3200" dirty="0">
              <a:solidFill>
                <a:srgbClr val="67217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32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Uma aplicação Android?</a:t>
            </a:r>
          </a:p>
          <a:p>
            <a:endParaRPr lang="pt-BR" sz="3200" dirty="0">
              <a:solidFill>
                <a:srgbClr val="67217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BB337D2-086D-4C7B-9E95-9A814EA9F4CA}"/>
              </a:ext>
            </a:extLst>
          </p:cNvPr>
          <p:cNvSpPr txBox="1"/>
          <p:nvPr/>
        </p:nvSpPr>
        <p:spPr>
          <a:xfrm>
            <a:off x="9596486" y="6380946"/>
            <a:ext cx="24886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b="1" dirty="0">
                <a:solidFill>
                  <a:srgbClr val="6721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#VSSUMMIT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25E88D-F3D9-4AD5-AF11-564B06547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012" y="0"/>
            <a:ext cx="2214988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506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5400" spc="-300" dirty="0">
                <a:solidFill>
                  <a:schemeClr val="tx1"/>
                </a:solidFill>
                <a:cs typeface="Segoe UI Light" panose="020B0502040204020203" pitchFamily="34" charset="0"/>
              </a:rPr>
              <a:t>Problemas</a:t>
            </a:r>
            <a:endParaRPr lang="pt-BR" sz="5400" spc="-300" dirty="0">
              <a:solidFill>
                <a:srgbClr val="0096CC"/>
              </a:solidFill>
              <a:cs typeface="Segoe UI Light" panose="020B0502040204020203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781485" y="2391255"/>
            <a:ext cx="5314515" cy="58477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 que fazer para autenticar?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BB337D2-086D-4C7B-9E95-9A814EA9F4CA}"/>
              </a:ext>
            </a:extLst>
          </p:cNvPr>
          <p:cNvSpPr txBox="1"/>
          <p:nvPr/>
        </p:nvSpPr>
        <p:spPr>
          <a:xfrm>
            <a:off x="9596486" y="6380946"/>
            <a:ext cx="24886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b="1" dirty="0">
                <a:solidFill>
                  <a:srgbClr val="6721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#VSSUMMIT</a:t>
            </a:r>
          </a:p>
        </p:txBody>
      </p:sp>
      <p:sp>
        <p:nvSpPr>
          <p:cNvPr id="6" name="Retângulo 3">
            <a:extLst>
              <a:ext uri="{FF2B5EF4-FFF2-40B4-BE49-F238E27FC236}">
                <a16:creationId xmlns:a16="http://schemas.microsoft.com/office/drawing/2014/main" id="{10DB6B54-68EE-4CED-AA61-037B796920CE}"/>
              </a:ext>
            </a:extLst>
          </p:cNvPr>
          <p:cNvSpPr/>
          <p:nvPr/>
        </p:nvSpPr>
        <p:spPr>
          <a:xfrm>
            <a:off x="781485" y="3429000"/>
            <a:ext cx="6827913" cy="5847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just"/>
            <a:r>
              <a:rPr lang="pt-BR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Como autorizar os usuários e as </a:t>
            </a:r>
            <a:r>
              <a:rPr lang="pt-BR" sz="3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api’s</a:t>
            </a:r>
            <a:r>
              <a:rPr lang="pt-BR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</p:txBody>
      </p:sp>
      <p:pic>
        <p:nvPicPr>
          <p:cNvPr id="7" name="Picture Placeholder 23">
            <a:extLst>
              <a:ext uri="{FF2B5EF4-FFF2-40B4-BE49-F238E27FC236}">
                <a16:creationId xmlns:a16="http://schemas.microsoft.com/office/drawing/2014/main" id="{A91FAEA2-4184-43FD-B832-B120628F3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94" r="38094"/>
          <a:stretch>
            <a:fillRect/>
          </a:stretch>
        </p:blipFill>
        <p:spPr>
          <a:xfrm>
            <a:off x="9980476" y="0"/>
            <a:ext cx="2211524" cy="6192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73428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467B60-C382-4D91-9A27-AA6D8C68B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AUTH </a:t>
            </a:r>
            <a:r>
              <a:rPr lang="pt-BR" dirty="0" err="1"/>
              <a:t>vs</a:t>
            </a:r>
            <a:r>
              <a:rPr lang="pt-BR" dirty="0"/>
              <a:t> AUTH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27E1BC6-09DD-44D4-A185-9AC51EEDAB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3200" b="1" dirty="0">
                <a:solidFill>
                  <a:srgbClr val="8037B7"/>
                </a:solidFill>
              </a:rPr>
              <a:t>Autenticação</a:t>
            </a:r>
            <a:endParaRPr lang="pt-BR" b="1" dirty="0">
              <a:solidFill>
                <a:srgbClr val="8037B7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78D0E5-F121-45FD-AC2E-882B09C325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77517" y="2179636"/>
            <a:ext cx="3679466" cy="8229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r>
              <a:rPr lang="pt-BR" sz="3200" b="1" dirty="0">
                <a:solidFill>
                  <a:srgbClr val="8037B7"/>
                </a:solidFill>
              </a:rPr>
              <a:t>Autorização</a:t>
            </a:r>
            <a:endParaRPr lang="pt-BR" b="1" dirty="0">
              <a:solidFill>
                <a:srgbClr val="8037B7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FAA8F08-9361-4E3D-A19C-6D267EA2E7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3953389" cy="334157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Verificar quem é você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Segurança em camadas</a:t>
            </a:r>
          </a:p>
          <a:p>
            <a:pPr marL="630936" lvl="1" indent="-4572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Single-factor authentication</a:t>
            </a:r>
          </a:p>
          <a:p>
            <a:pPr marL="630936" lvl="1" indent="-4572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Two-factor auth</a:t>
            </a:r>
          </a:p>
          <a:p>
            <a:pPr marL="630936" lvl="1" indent="-4572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Multi-factor auth</a:t>
            </a:r>
            <a:endParaRPr lang="pt-BR" sz="2000" dirty="0">
              <a:solidFill>
                <a:srgbClr val="67217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A33F0C-CD58-4EAB-A181-5D183D269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250" y="1"/>
            <a:ext cx="2258750" cy="6309360"/>
          </a:xfrm>
          <a:prstGeom prst="rect">
            <a:avLst/>
          </a:prstGeom>
        </p:spPr>
      </p:pic>
      <p:sp>
        <p:nvSpPr>
          <p:cNvPr id="14" name="CaixaDeTexto 4">
            <a:extLst>
              <a:ext uri="{FF2B5EF4-FFF2-40B4-BE49-F238E27FC236}">
                <a16:creationId xmlns:a16="http://schemas.microsoft.com/office/drawing/2014/main" id="{2613651B-D91F-4A51-9149-2E035D6BFD5A}"/>
              </a:ext>
            </a:extLst>
          </p:cNvPr>
          <p:cNvSpPr txBox="1"/>
          <p:nvPr/>
        </p:nvSpPr>
        <p:spPr>
          <a:xfrm>
            <a:off x="9596486" y="6380946"/>
            <a:ext cx="24886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b="1" dirty="0">
                <a:solidFill>
                  <a:srgbClr val="6721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#VSSUMMIT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454BA087-401B-4B5B-B1FC-C04576FE263D}"/>
              </a:ext>
            </a:extLst>
          </p:cNvPr>
          <p:cNvSpPr txBox="1">
            <a:spLocks/>
          </p:cNvSpPr>
          <p:nvPr/>
        </p:nvSpPr>
        <p:spPr>
          <a:xfrm>
            <a:off x="4977517" y="2967788"/>
            <a:ext cx="3953389" cy="33415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Verificar se você possui permissão para acessar um determinado recurso</a:t>
            </a:r>
          </a:p>
          <a:p>
            <a:pPr marL="630936" lvl="1" indent="-457200">
              <a:buFont typeface="Wingdings" panose="05000000000000000000" pitchFamily="2" charset="2"/>
              <a:buChar char="§"/>
            </a:pPr>
            <a:endParaRPr lang="pt-BR" sz="2000" dirty="0">
              <a:solidFill>
                <a:srgbClr val="67217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642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  <p:bldP spid="11" grpId="0" uiExpand="1" build="p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5400" dirty="0"/>
              <a:t>Sua empresa</a:t>
            </a:r>
            <a:endParaRPr lang="pt-BR" sz="5400" spc="-300" dirty="0">
              <a:solidFill>
                <a:srgbClr val="0096CC"/>
              </a:solidFill>
              <a:cs typeface="Segoe UI Light" panose="020B0502040204020203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024128" y="2084832"/>
            <a:ext cx="1019221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POSSUI UM PORTFOLIO DIVERSIFICADO DE APLICAÇÕES</a:t>
            </a:r>
            <a:br>
              <a:rPr lang="pt-BR" sz="32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pt-BR" sz="3200" dirty="0">
              <a:solidFill>
                <a:srgbClr val="67217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BB337D2-086D-4C7B-9E95-9A814EA9F4CA}"/>
              </a:ext>
            </a:extLst>
          </p:cNvPr>
          <p:cNvSpPr txBox="1"/>
          <p:nvPr/>
        </p:nvSpPr>
        <p:spPr>
          <a:xfrm>
            <a:off x="9596486" y="6380946"/>
            <a:ext cx="24886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b="1" dirty="0">
                <a:solidFill>
                  <a:srgbClr val="6721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#VSSUMMIT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55C1B9-22D7-4CE8-AD24-B51EFE2251FB}"/>
              </a:ext>
            </a:extLst>
          </p:cNvPr>
          <p:cNvSpPr txBox="1"/>
          <p:nvPr/>
        </p:nvSpPr>
        <p:spPr>
          <a:xfrm>
            <a:off x="1024128" y="2751152"/>
            <a:ext cx="374115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32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Web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32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Mobile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3200" dirty="0" err="1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Api’s</a:t>
            </a:r>
            <a:endParaRPr lang="pt-BR" sz="3200" dirty="0">
              <a:solidFill>
                <a:srgbClr val="67217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32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Desktop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32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Serviços Windows</a:t>
            </a:r>
          </a:p>
          <a:p>
            <a:endParaRPr lang="pt-BR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233407-486C-46CE-987A-995E1626438A}"/>
              </a:ext>
            </a:extLst>
          </p:cNvPr>
          <p:cNvSpPr txBox="1"/>
          <p:nvPr/>
        </p:nvSpPr>
        <p:spPr>
          <a:xfrm>
            <a:off x="5884164" y="2751152"/>
            <a:ext cx="314304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3200" dirty="0" err="1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Monolito</a:t>
            </a:r>
            <a:endParaRPr lang="pt-BR" sz="3200" dirty="0">
              <a:solidFill>
                <a:srgbClr val="67217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3200" dirty="0" err="1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Microsserviços</a:t>
            </a:r>
            <a:endParaRPr lang="pt-BR" sz="3200" dirty="0">
              <a:solidFill>
                <a:srgbClr val="67217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4267149759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7">
            <a:extLst>
              <a:ext uri="{FF2B5EF4-FFF2-40B4-BE49-F238E27FC236}">
                <a16:creationId xmlns:a16="http://schemas.microsoft.com/office/drawing/2014/main" id="{C1FCCC61-5357-4F2F-9702-17E3495B4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376" y="155353"/>
            <a:ext cx="9576022" cy="632587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F76941C-CF31-403F-9922-1B0254A95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8708270" cy="1044801"/>
          </a:xfrm>
          <a:solidFill>
            <a:srgbClr val="660066">
              <a:alpha val="80000"/>
            </a:srgb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IdentityServer4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F8FFBE-1627-4C43-8B6D-5A6E77895260}"/>
              </a:ext>
            </a:extLst>
          </p:cNvPr>
          <p:cNvSpPr txBox="1"/>
          <p:nvPr/>
        </p:nvSpPr>
        <p:spPr>
          <a:xfrm>
            <a:off x="1024128" y="1630017"/>
            <a:ext cx="8708270" cy="584775"/>
          </a:xfrm>
          <a:prstGeom prst="rect">
            <a:avLst/>
          </a:prstGeom>
          <a:solidFill>
            <a:srgbClr val="660066">
              <a:alpha val="80000"/>
            </a:srgb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Um framework OAuth2 &amp; </a:t>
            </a:r>
            <a:r>
              <a:rPr lang="en-US" sz="3200" dirty="0" err="1">
                <a:solidFill>
                  <a:schemeClr val="bg1"/>
                </a:solidFill>
              </a:rPr>
              <a:t>OpenId</a:t>
            </a:r>
            <a:r>
              <a:rPr lang="en-US" sz="3200" dirty="0">
                <a:solidFill>
                  <a:schemeClr val="bg1"/>
                </a:solidFill>
              </a:rPr>
              <a:t> Connect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8" name="CaixaDeTexto 4">
            <a:extLst>
              <a:ext uri="{FF2B5EF4-FFF2-40B4-BE49-F238E27FC236}">
                <a16:creationId xmlns:a16="http://schemas.microsoft.com/office/drawing/2014/main" id="{DD77D5A8-CDC9-4CBC-B9BF-600CBD4AD8CE}"/>
              </a:ext>
            </a:extLst>
          </p:cNvPr>
          <p:cNvSpPr txBox="1"/>
          <p:nvPr/>
        </p:nvSpPr>
        <p:spPr>
          <a:xfrm>
            <a:off x="9596486" y="6380946"/>
            <a:ext cx="24886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b="1" dirty="0">
                <a:solidFill>
                  <a:srgbClr val="6721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#VSSUMMIT</a:t>
            </a:r>
          </a:p>
        </p:txBody>
      </p:sp>
    </p:spTree>
    <p:extLst>
      <p:ext uri="{BB962C8B-B14F-4D97-AF65-F5344CB8AC3E}">
        <p14:creationId xmlns:p14="http://schemas.microsoft.com/office/powerpoint/2010/main" val="39046434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vssummit">
      <a:dk1>
        <a:srgbClr val="8037B7"/>
      </a:dk1>
      <a:lt1>
        <a:srgbClr val="FFFFFF"/>
      </a:lt1>
      <a:dk2>
        <a:srgbClr val="FFFFFF"/>
      </a:dk2>
      <a:lt2>
        <a:srgbClr val="8037B7"/>
      </a:lt2>
      <a:accent1>
        <a:srgbClr val="000000"/>
      </a:accent1>
      <a:accent2>
        <a:srgbClr val="8037B7"/>
      </a:accent2>
      <a:accent3>
        <a:srgbClr val="660066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1_Titles &amp; Breakers">
  <a:themeElements>
    <a:clrScheme name="Connect(); Event">
      <a:dk1>
        <a:srgbClr val="616161"/>
      </a:dk1>
      <a:lt1>
        <a:srgbClr val="2BB8EB"/>
      </a:lt1>
      <a:dk2>
        <a:srgbClr val="293780"/>
      </a:dk2>
      <a:lt2>
        <a:srgbClr val="682A7A"/>
      </a:lt2>
      <a:accent1>
        <a:srgbClr val="E51489"/>
      </a:accent1>
      <a:accent2>
        <a:srgbClr val="E1222A"/>
      </a:accent2>
      <a:accent3>
        <a:srgbClr val="F58720"/>
      </a:accent3>
      <a:accent4>
        <a:srgbClr val="F8B417"/>
      </a:accent4>
      <a:accent5>
        <a:srgbClr val="80B841"/>
      </a:accent5>
      <a:accent6>
        <a:srgbClr val="029C49"/>
      </a:accent6>
      <a:hlink>
        <a:srgbClr val="00AD8F"/>
      </a:hlink>
      <a:folHlink>
        <a:srgbClr val="6162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5560</TotalTime>
  <Words>451</Words>
  <Application>Microsoft Office PowerPoint</Application>
  <PresentationFormat>Widescreen</PresentationFormat>
  <Paragraphs>115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Arial</vt:lpstr>
      <vt:lpstr>Calibri</vt:lpstr>
      <vt:lpstr>Lucida Grande</vt:lpstr>
      <vt:lpstr>Segoe</vt:lpstr>
      <vt:lpstr>Segoe UI Light</vt:lpstr>
      <vt:lpstr>Tw Cen MT</vt:lpstr>
      <vt:lpstr>Tw Cen MT Condensed</vt:lpstr>
      <vt:lpstr>Verdana</vt:lpstr>
      <vt:lpstr>Wingdings</vt:lpstr>
      <vt:lpstr>Wingdings 3</vt:lpstr>
      <vt:lpstr>Integral</vt:lpstr>
      <vt:lpstr>1_Titles &amp; Breakers</vt:lpstr>
      <vt:lpstr>Bruno brito bhdebrito@gmail.com</vt:lpstr>
      <vt:lpstr>AS EMPRESAS SÃO COMPLEXAS</vt:lpstr>
      <vt:lpstr>PowerPoint Presentation</vt:lpstr>
      <vt:lpstr>E se a jornada para microsserviços começasse hoje?</vt:lpstr>
      <vt:lpstr>E se seu diretor te pedisse</vt:lpstr>
      <vt:lpstr>Problemas</vt:lpstr>
      <vt:lpstr>AUTH vs AUTH</vt:lpstr>
      <vt:lpstr>Sua empresa</vt:lpstr>
      <vt:lpstr>IdentityServer4</vt:lpstr>
      <vt:lpstr>IdentityServer4</vt:lpstr>
      <vt:lpstr>Oauth2</vt:lpstr>
      <vt:lpstr>OAuth2</vt:lpstr>
      <vt:lpstr>Openid connect</vt:lpstr>
      <vt:lpstr>JWT</vt:lpstr>
      <vt:lpstr>JWT</vt:lpstr>
      <vt:lpstr>Conclusão</vt:lpstr>
      <vt:lpstr>demo</vt:lpstr>
      <vt:lpstr>Bruno brito bhdebrito@gmail.com</vt:lpstr>
      <vt:lpstr>OIDC</vt:lpstr>
      <vt:lpstr>Referências</vt:lpstr>
      <vt:lpstr>JWE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Proposta de patrocínio</dc:title>
  <dc:creator>Waldyr Felix</dc:creator>
  <cp:lastModifiedBy>Bruno Brito</cp:lastModifiedBy>
  <cp:revision>120</cp:revision>
  <dcterms:created xsi:type="dcterms:W3CDTF">2015-03-17T02:53:01Z</dcterms:created>
  <dcterms:modified xsi:type="dcterms:W3CDTF">2019-06-21T01:44:13Z</dcterms:modified>
</cp:coreProperties>
</file>